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5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987191763477577"/>
          <c:y val="2.1145374449339206E-2"/>
        </c:manualLayout>
      </c:layout>
      <c:overlay val="0"/>
      <c:txPr>
        <a:bodyPr/>
        <a:lstStyle/>
        <a:p>
          <a:pPr>
            <a:defRPr>
              <a:latin typeface="Monotype Corsiva" pitchFamily="66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Налог на доходы физических лиц - 1 005,0 тыс.руб.</c:v>
                </c:pt>
                <c:pt idx="1">
                  <c:v>Налоги на товары - 798,0 тыс.руб.</c:v>
                </c:pt>
                <c:pt idx="2">
                  <c:v>Налоги на имущество - 35,0 тыс.руб.</c:v>
                </c:pt>
                <c:pt idx="3">
                  <c:v>Государственная пошлина - 11,0 тыс.руб.</c:v>
                </c:pt>
                <c:pt idx="4">
                  <c:v>Доходы от использования имущества - 30,0 тыс.руб.</c:v>
                </c:pt>
                <c:pt idx="5">
                  <c:v>Доходы от оказания платных услуг - 56,0 тыс.руб.</c:v>
                </c:pt>
                <c:pt idx="6">
                  <c:v>Безвозмездные поступления - 34 435,9 тыс.руб.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#,##0.00">
                  <c:v>1005</c:v>
                </c:pt>
                <c:pt idx="1">
                  <c:v>798</c:v>
                </c:pt>
                <c:pt idx="2">
                  <c:v>35</c:v>
                </c:pt>
                <c:pt idx="3">
                  <c:v>11</c:v>
                </c:pt>
                <c:pt idx="4">
                  <c:v>30</c:v>
                </c:pt>
                <c:pt idx="5">
                  <c:v>56</c:v>
                </c:pt>
                <c:pt idx="6" formatCode="#,##0.00">
                  <c:v>34435.9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Monotype Corsiva" pitchFamily="66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Monotype Corsiva" pitchFamily="66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Monotype Corsiva" pitchFamily="66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latin typeface="Monotype Corsiva" pitchFamily="66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latin typeface="Monotype Corsiva" pitchFamily="66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>
                <a:latin typeface="Monotype Corsiva" pitchFamily="66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>
                <a:latin typeface="Monotype Corsiva" pitchFamily="66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356923304817983"/>
          <c:y val="2.4276943355648822E-2"/>
          <c:w val="0.44413261040580221"/>
          <c:h val="0.957912934891949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293208723160951"/>
          <c:y val="1.9596588033428383E-2"/>
        </c:manualLayout>
      </c:layout>
      <c:overlay val="0"/>
      <c:txPr>
        <a:bodyPr/>
        <a:lstStyle/>
        <a:p>
          <a:pPr>
            <a:defRPr>
              <a:latin typeface="Monotype Corsiva" pitchFamily="66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 - 15 920,5 тыс.руб.</c:v>
                </c:pt>
                <c:pt idx="1">
                  <c:v>Национальная оборона - 189,2 тыс.руб.</c:v>
                </c:pt>
                <c:pt idx="2">
                  <c:v>Национальная безопасность и правоохранительная деятельность - 4 583,6 тыс.руб.</c:v>
                </c:pt>
                <c:pt idx="3">
                  <c:v>Национальная экономика (дорожное хозяйство) - 3 721,5 тыс.руб.</c:v>
                </c:pt>
                <c:pt idx="4">
                  <c:v>Жилищно-коммунальное хозяйство - 5 664,4 тыс.руб.</c:v>
                </c:pt>
                <c:pt idx="5">
                  <c:v>Культура, кинематография - 4 920,5 тыс.руб.</c:v>
                </c:pt>
                <c:pt idx="6">
                  <c:v>Социальная политика - 60,0 тыс.руб.</c:v>
                </c:pt>
                <c:pt idx="7">
                  <c:v>Физическая культура и спорт - 1 311,2 тыс.руб.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15920.5</c:v>
                </c:pt>
                <c:pt idx="1">
                  <c:v>189.2</c:v>
                </c:pt>
                <c:pt idx="2" formatCode="#,##0.00">
                  <c:v>4583.6000000000004</c:v>
                </c:pt>
                <c:pt idx="3" formatCode="#,##0.00">
                  <c:v>3721.5</c:v>
                </c:pt>
                <c:pt idx="4">
                  <c:v>5664.4</c:v>
                </c:pt>
                <c:pt idx="5" formatCode="#,##0.00">
                  <c:v>4920.5</c:v>
                </c:pt>
                <c:pt idx="6">
                  <c:v>60</c:v>
                </c:pt>
                <c:pt idx="7">
                  <c:v>1311.2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440047065477578"/>
          <c:y val="2.5338929550105801E-2"/>
          <c:w val="0.35330123252298568"/>
          <c:h val="0.974660994457405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8293208723160951"/>
          <c:y val="1.9596588033428383E-2"/>
        </c:manualLayout>
      </c:layout>
      <c:overlay val="0"/>
      <c:txPr>
        <a:bodyPr/>
        <a:lstStyle/>
        <a:p>
          <a:pPr>
            <a:defRPr>
              <a:latin typeface="Monotype Corsiva" pitchFamily="66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43,77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0,52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12,60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10,23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15,57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13,53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0,16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3,61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(дорожное хозяйство)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43.77</c:v>
                </c:pt>
                <c:pt idx="1">
                  <c:v>0.52</c:v>
                </c:pt>
                <c:pt idx="2" formatCode="#,##0.00">
                  <c:v>12.6</c:v>
                </c:pt>
                <c:pt idx="3" formatCode="#,##0.00">
                  <c:v>10.23</c:v>
                </c:pt>
                <c:pt idx="4">
                  <c:v>15.57</c:v>
                </c:pt>
                <c:pt idx="5" formatCode="#,##0.00">
                  <c:v>13.53</c:v>
                </c:pt>
                <c:pt idx="6">
                  <c:v>0.16</c:v>
                </c:pt>
                <c:pt idx="7">
                  <c:v>3.61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>
                <a:latin typeface="Monotype Corsiva" pitchFamily="66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440047065477578"/>
          <c:y val="2.5338929550105801E-2"/>
          <c:w val="0.35330123252298568"/>
          <c:h val="0.974660994457405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27201" y="1484785"/>
            <a:ext cx="5723468" cy="37444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бюджета сельского поселения Аган на 2017 год и плановый период 2018 и 2019 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6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3"/>
            <a:ext cx="9144000" cy="69573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764704"/>
            <a:ext cx="6768752" cy="4608512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Расходы в сфере социальной политики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– 60,0 тыс. руб.,</a:t>
            </a:r>
            <a:br>
              <a:rPr lang="ru-RU" sz="3600" dirty="0" smtClean="0"/>
            </a:br>
            <a:r>
              <a:rPr lang="ru-RU" sz="3600" dirty="0" smtClean="0"/>
              <a:t> в том числе пенсионное обеспечение  </a:t>
            </a:r>
            <a:br>
              <a:rPr lang="ru-RU" sz="3600" dirty="0" smtClean="0"/>
            </a:br>
            <a:r>
              <a:rPr lang="ru-RU" sz="3600" dirty="0" smtClean="0"/>
              <a:t>- 60,0 тыс. руб.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27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"/>
            <a:ext cx="9144000" cy="69573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6768752" cy="3384376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Расходы </a:t>
            </a:r>
            <a:br>
              <a:rPr lang="ru-RU" sz="3600" b="1" dirty="0" smtClean="0"/>
            </a:br>
            <a:r>
              <a:rPr lang="ru-RU" sz="3600" b="1" dirty="0" smtClean="0"/>
              <a:t>в сфере физической культуры и спорта </a:t>
            </a:r>
            <a:br>
              <a:rPr lang="ru-RU" sz="3600" b="1" dirty="0" smtClean="0"/>
            </a:br>
            <a:r>
              <a:rPr lang="ru-RU" sz="3600" dirty="0" smtClean="0"/>
              <a:t>– 1 311,2 тыс. руб.  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581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Планируемые доходы бюджета </a:t>
            </a:r>
            <a:br>
              <a:rPr lang="ru-RU" sz="3200" dirty="0" smtClean="0"/>
            </a:br>
            <a:r>
              <a:rPr lang="ru-RU" sz="3200" dirty="0" smtClean="0"/>
              <a:t>сельского поселения Аган </a:t>
            </a:r>
            <a:br>
              <a:rPr lang="ru-RU" sz="3200" dirty="0" smtClean="0"/>
            </a:br>
            <a:r>
              <a:rPr lang="ru-RU" sz="3200" dirty="0" smtClean="0"/>
              <a:t>в плановом периоде 2018-2019 годов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25127"/>
              </p:ext>
            </p:extLst>
          </p:nvPr>
        </p:nvGraphicFramePr>
        <p:xfrm>
          <a:off x="1115616" y="2420887"/>
          <a:ext cx="6912767" cy="349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152128"/>
                <a:gridCol w="1152127"/>
              </a:tblGrid>
              <a:tr h="4030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(тыс. руб.)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 (тыс. руб.)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0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 на доходы физических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лиц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1 005,0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1 005,0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0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на товары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873,3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871,0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0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 на имущество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0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31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 собственности МО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0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от оказания платных услуг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0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29 651,1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31 164,0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6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Планируемые расходы бюджета </a:t>
            </a:r>
            <a:br>
              <a:rPr lang="ru-RU" sz="3200" dirty="0" smtClean="0"/>
            </a:br>
            <a:r>
              <a:rPr lang="ru-RU" sz="3200" dirty="0" smtClean="0"/>
              <a:t>сельского поселения Аган </a:t>
            </a:r>
            <a:br>
              <a:rPr lang="ru-RU" sz="3200" dirty="0" smtClean="0"/>
            </a:br>
            <a:r>
              <a:rPr lang="ru-RU" sz="3200" dirty="0" smtClean="0"/>
              <a:t>в плановом периоде 2018-2019 годов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411953"/>
              </p:ext>
            </p:extLst>
          </p:nvPr>
        </p:nvGraphicFramePr>
        <p:xfrm>
          <a:off x="1115616" y="2276875"/>
          <a:ext cx="6912767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152128"/>
                <a:gridCol w="1152127"/>
              </a:tblGrid>
              <a:tr h="5369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(тыс. руб.)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 (тыс. руб.)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15 206,8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16 209,1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оборона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189,2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189,2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69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1 052,8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1 242,3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экономика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3 915,0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106,8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0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5 071,9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5 236,9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Культура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 кинематография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4 870,5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4 870,5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1 261,2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1 261,2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2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Планируемые </a:t>
            </a:r>
            <a:r>
              <a:rPr lang="ru-RU" sz="2400" dirty="0"/>
              <a:t>о</a:t>
            </a:r>
            <a:r>
              <a:rPr lang="ru-RU" sz="2400" dirty="0" smtClean="0"/>
              <a:t>сновные характеристики бюджета </a:t>
            </a:r>
            <a:br>
              <a:rPr lang="ru-RU" sz="2400" dirty="0" smtClean="0"/>
            </a:br>
            <a:r>
              <a:rPr lang="ru-RU" sz="2400" dirty="0" smtClean="0"/>
              <a:t>сельского поселения Аган </a:t>
            </a:r>
            <a:br>
              <a:rPr lang="ru-RU" sz="2400" dirty="0" smtClean="0"/>
            </a:br>
            <a:r>
              <a:rPr lang="ru-RU" sz="2400" dirty="0" smtClean="0"/>
              <a:t>на 2017 год и плановый период 2018-2019 годов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973946"/>
              </p:ext>
            </p:extLst>
          </p:nvPr>
        </p:nvGraphicFramePr>
        <p:xfrm>
          <a:off x="1463675" y="2119311"/>
          <a:ext cx="6492700" cy="361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175"/>
                <a:gridCol w="1623175"/>
                <a:gridCol w="1623175"/>
                <a:gridCol w="1623175"/>
              </a:tblGrid>
              <a:tr h="90348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34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r>
                        <a:rPr lang="ru-RU" baseline="0" dirty="0" smtClean="0"/>
                        <a:t> 370,9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31 627,4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33 176,0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34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36 370,9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</a:t>
                      </a:r>
                      <a:r>
                        <a:rPr lang="ru-RU" baseline="0" dirty="0" smtClean="0"/>
                        <a:t> 627,4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33 176,0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34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(-), профицит(+)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6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Планируемые доходы бюджета сельского поселения Аган на 2017 год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49547"/>
              </p:ext>
            </p:extLst>
          </p:nvPr>
        </p:nvGraphicFramePr>
        <p:xfrm>
          <a:off x="1043609" y="2119313"/>
          <a:ext cx="7128792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77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Планируемые расходы бюджета сельского поселения Аган в 2017 г.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945962"/>
              </p:ext>
            </p:extLst>
          </p:nvPr>
        </p:nvGraphicFramePr>
        <p:xfrm>
          <a:off x="1043608" y="2060848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9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Планируемые расходы бюджета сельского поселения Аган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337915"/>
              </p:ext>
            </p:extLst>
          </p:nvPr>
        </p:nvGraphicFramePr>
        <p:xfrm>
          <a:off x="1043608" y="2060848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6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6864" cy="61926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Планируемые расходы на 2017 год.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Общегосударственные </a:t>
            </a:r>
            <a:r>
              <a:rPr lang="ru-RU" sz="2400" b="1" dirty="0" smtClean="0"/>
              <a:t>вопросы:</a:t>
            </a:r>
            <a:br>
              <a:rPr lang="ru-RU" sz="2400" b="1" dirty="0" smtClean="0"/>
            </a:br>
            <a:r>
              <a:rPr lang="ru-RU" sz="2400" dirty="0" smtClean="0"/>
              <a:t>Функционирование высшего должностного лица субъекта РФ и муниципального образования</a:t>
            </a:r>
            <a:br>
              <a:rPr lang="ru-RU" sz="2400" dirty="0" smtClean="0"/>
            </a:br>
            <a:r>
              <a:rPr lang="ru-RU" sz="2400" dirty="0" smtClean="0"/>
              <a:t>  1 451,6 тыс. руб. </a:t>
            </a:r>
            <a:br>
              <a:rPr lang="ru-RU" sz="2400" dirty="0" smtClean="0"/>
            </a:br>
            <a:r>
              <a:rPr lang="ru-RU" sz="2400" dirty="0" smtClean="0"/>
              <a:t>Функционирование законодательных органов государственной власти и представительных органов муниципальных образований</a:t>
            </a:r>
            <a:br>
              <a:rPr lang="ru-RU" sz="2400" dirty="0" smtClean="0"/>
            </a:br>
            <a:r>
              <a:rPr lang="ru-RU" sz="2400" dirty="0" smtClean="0"/>
              <a:t> 5,0 тыс. руб.</a:t>
            </a:r>
            <a:br>
              <a:rPr lang="ru-RU" sz="2400" dirty="0" smtClean="0"/>
            </a:br>
            <a:r>
              <a:rPr lang="ru-RU" sz="2400" dirty="0" smtClean="0"/>
              <a:t>Функционирование Правительства Российской Федерации, высших исполнительных органов государственной власти, </a:t>
            </a:r>
            <a:br>
              <a:rPr lang="ru-RU" sz="2400" dirty="0" smtClean="0"/>
            </a:br>
            <a:r>
              <a:rPr lang="ru-RU" sz="2400" dirty="0" smtClean="0"/>
              <a:t>субъектов Российской Федерации </a:t>
            </a:r>
            <a:br>
              <a:rPr lang="ru-RU" sz="2400" dirty="0" smtClean="0"/>
            </a:br>
            <a:r>
              <a:rPr lang="ru-RU" sz="2400" dirty="0" smtClean="0"/>
              <a:t>– 3 696,2 тыс. руб.</a:t>
            </a:r>
            <a:br>
              <a:rPr lang="ru-RU" sz="2400" dirty="0" smtClean="0"/>
            </a:br>
            <a:r>
              <a:rPr lang="ru-RU" sz="2400" dirty="0" smtClean="0"/>
              <a:t>Резервные фонды – 150,0 тыс. руб.</a:t>
            </a:r>
            <a:br>
              <a:rPr lang="ru-RU" sz="2400" dirty="0" smtClean="0"/>
            </a:br>
            <a:r>
              <a:rPr lang="ru-RU" sz="2400" dirty="0" smtClean="0"/>
              <a:t>Другие общегосударственные вопросы – 10 617,7 тыс. руб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80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992888" cy="59046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Расходы в сфере национальной обороны </a:t>
            </a:r>
            <a:r>
              <a:rPr lang="ru-RU" sz="2400" dirty="0" smtClean="0"/>
              <a:t>– </a:t>
            </a:r>
            <a:br>
              <a:rPr lang="ru-RU" sz="2400" dirty="0" smtClean="0"/>
            </a:br>
            <a:r>
              <a:rPr lang="ru-RU" sz="2400" dirty="0" smtClean="0"/>
              <a:t>189,2 тыс. руб., </a:t>
            </a:r>
            <a:br>
              <a:rPr lang="ru-RU" sz="2400" dirty="0" smtClean="0"/>
            </a:br>
            <a:r>
              <a:rPr lang="ru-RU" sz="2400" dirty="0" smtClean="0"/>
              <a:t>в том числе: мобилизационная и войсковая оборона – 189,2 тыс. руб.</a:t>
            </a:r>
            <a:br>
              <a:rPr lang="ru-RU" sz="2400" dirty="0" smtClean="0"/>
            </a:br>
            <a:r>
              <a:rPr lang="ru-RU" sz="2400" b="1" dirty="0" smtClean="0"/>
              <a:t>Расходы в сфере национальной безопасности и правоохранительной деятельности </a:t>
            </a:r>
            <a:br>
              <a:rPr lang="ru-RU" sz="2400" b="1" dirty="0" smtClean="0"/>
            </a:br>
            <a:r>
              <a:rPr lang="ru-RU" sz="2400" dirty="0" smtClean="0"/>
              <a:t>– 4 583,6 тыс. руб., </a:t>
            </a:r>
            <a:br>
              <a:rPr lang="ru-RU" sz="2400" dirty="0" smtClean="0"/>
            </a:br>
            <a:r>
              <a:rPr lang="ru-RU" sz="2400" dirty="0" smtClean="0"/>
              <a:t>в том числе:</a:t>
            </a:r>
            <a:br>
              <a:rPr lang="ru-RU" sz="2400" dirty="0" smtClean="0"/>
            </a:br>
            <a:r>
              <a:rPr lang="ru-RU" sz="2400" dirty="0" smtClean="0"/>
              <a:t>– органы юстиции 26,5 тыс. руб.,</a:t>
            </a:r>
            <a:br>
              <a:rPr lang="ru-RU" sz="2400" dirty="0" smtClean="0"/>
            </a:br>
            <a:r>
              <a:rPr lang="ru-RU" sz="2400" dirty="0" smtClean="0"/>
              <a:t>- защита населения и территории от последствий чрезвычайных ситуаций природного и техногенного характера, гражданская оборона – 1 199,2 тыс. руб., </a:t>
            </a:r>
            <a:br>
              <a:rPr lang="ru-RU" sz="2400" dirty="0" smtClean="0"/>
            </a:br>
            <a:r>
              <a:rPr lang="ru-RU" sz="2400" dirty="0" smtClean="0"/>
              <a:t>- другие вопросы в области национальной безопасности и правоохранительной деятельности </a:t>
            </a:r>
            <a:br>
              <a:rPr lang="ru-RU" sz="2400" dirty="0" smtClean="0"/>
            </a:br>
            <a:r>
              <a:rPr lang="ru-RU" sz="2400" dirty="0" smtClean="0"/>
              <a:t>– 3 357,9 тыс. руб.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83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6768752" cy="576064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r>
              <a:rPr lang="ru-RU" sz="2800" b="1" dirty="0" smtClean="0"/>
              <a:t>Расходы в сфере национальной экономики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800" dirty="0"/>
              <a:t>Д</a:t>
            </a:r>
            <a:r>
              <a:rPr lang="ru-RU" sz="2800" dirty="0" smtClean="0"/>
              <a:t>о</a:t>
            </a:r>
            <a:r>
              <a:rPr lang="ru-RU" sz="2700" dirty="0" smtClean="0"/>
              <a:t>рожное </a:t>
            </a:r>
            <a:r>
              <a:rPr lang="ru-RU" sz="2700" dirty="0"/>
              <a:t>хозяйство (дорожные фонды)</a:t>
            </a:r>
            <a:br>
              <a:rPr lang="ru-RU" sz="2700" dirty="0"/>
            </a:br>
            <a:r>
              <a:rPr lang="ru-RU" sz="2700" dirty="0"/>
              <a:t> – 3 721,5 тыс. руб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b="1" dirty="0" smtClean="0"/>
              <a:t>Расходы в сфере ЖКХ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>Жилищное хозяйство – </a:t>
            </a:r>
            <a:br>
              <a:rPr lang="ru-RU" sz="2700" dirty="0" smtClean="0"/>
            </a:br>
            <a:r>
              <a:rPr lang="ru-RU" sz="2700" dirty="0" smtClean="0"/>
              <a:t>2 902,1 тыс. руб.</a:t>
            </a:r>
            <a:br>
              <a:rPr lang="ru-RU" sz="2700" dirty="0" smtClean="0"/>
            </a:br>
            <a:r>
              <a:rPr lang="ru-RU" sz="2700" dirty="0" smtClean="0"/>
              <a:t>Коммунальное хозяйство – 1 812,3 тыс. руб.</a:t>
            </a:r>
            <a:br>
              <a:rPr lang="ru-RU" sz="2700" dirty="0" smtClean="0"/>
            </a:br>
            <a:r>
              <a:rPr lang="ru-RU" sz="2700" dirty="0" smtClean="0"/>
              <a:t>Благоустройство – 950 тыс. руб.</a:t>
            </a:r>
            <a:br>
              <a:rPr lang="ru-RU" sz="2700" dirty="0" smtClean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9784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"/>
            <a:ext cx="9144000" cy="69573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836712"/>
            <a:ext cx="6768752" cy="489654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Расходы в сфере </a:t>
            </a:r>
            <a:br>
              <a:rPr lang="ru-RU" sz="3600" b="1" dirty="0" smtClean="0"/>
            </a:br>
            <a:r>
              <a:rPr lang="ru-RU" sz="3600" b="1" dirty="0" smtClean="0"/>
              <a:t>культуры и кинематографии </a:t>
            </a:r>
            <a:br>
              <a:rPr lang="ru-RU" sz="3600" b="1" dirty="0" smtClean="0"/>
            </a:br>
            <a:r>
              <a:rPr lang="ru-RU" sz="3600" dirty="0" smtClean="0"/>
              <a:t> - 4 920,5 тыс. руб.  </a:t>
            </a:r>
            <a:br>
              <a:rPr lang="ru-RU" sz="3600" dirty="0" smtClean="0"/>
            </a:br>
            <a:r>
              <a:rPr lang="ru-RU" sz="3600" dirty="0" smtClean="0"/>
              <a:t>в том числе:</a:t>
            </a:r>
            <a:br>
              <a:rPr lang="ru-RU" sz="3600" dirty="0" smtClean="0"/>
            </a:br>
            <a:r>
              <a:rPr lang="ru-RU" sz="3600" dirty="0" smtClean="0"/>
              <a:t>Культура – </a:t>
            </a:r>
            <a:br>
              <a:rPr lang="ru-RU" sz="3600" dirty="0" smtClean="0"/>
            </a:br>
            <a:r>
              <a:rPr lang="ru-RU" sz="3600" dirty="0" smtClean="0"/>
              <a:t>4 427,0 тыс. руб.</a:t>
            </a:r>
            <a:br>
              <a:rPr lang="ru-RU" sz="3600" dirty="0" smtClean="0"/>
            </a:br>
            <a:r>
              <a:rPr lang="ru-RU" sz="3600" dirty="0" smtClean="0"/>
              <a:t>Кинематография – </a:t>
            </a:r>
            <a:br>
              <a:rPr lang="ru-RU" sz="3600" dirty="0" smtClean="0"/>
            </a:br>
            <a:r>
              <a:rPr lang="ru-RU" sz="3600" dirty="0" smtClean="0"/>
              <a:t>493,5 </a:t>
            </a:r>
            <a:r>
              <a:rPr lang="ru-RU" sz="3600" dirty="0" err="1" smtClean="0"/>
              <a:t>тыс.руб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313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утюр">
    <a:dk1>
      <a:sysClr val="windowText" lastClr="000000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  <a:fontScheme name="Кнопка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Кнопк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330</TotalTime>
  <Words>242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Проект бюджета сельского поселения Аган на 2017 год и плановый период 2018 и 2019 годов</vt:lpstr>
      <vt:lpstr>Планируемые основные характеристики бюджета  сельского поселения Аган  на 2017 год и плановый период 2018-2019 годов</vt:lpstr>
      <vt:lpstr>Планируемые доходы бюджета сельского поселения Аган на 2017 год</vt:lpstr>
      <vt:lpstr>Планируемые расходы бюджета сельского поселения Аган в 2017 г.</vt:lpstr>
      <vt:lpstr>Планируемые расходы бюджета сельского поселения Аган</vt:lpstr>
      <vt:lpstr>  Планируемые расходы на 2017 год.  Общегосударственные вопросы: Функционирование высшего должностного лица субъекта РФ и муниципального образования   1 451,6 тыс. руб.  Функционирование законодательных органов государственной власти и представительных органов муниципальных образований  5,0 тыс. руб. Функционирование Правительства Российской Федерации, высших исполнительных органов государственной власти,  субъектов Российской Федерации  – 3 696,2 тыс. руб. Резервные фонды – 150,0 тыс. руб. Другие общегосударственные вопросы – 10 617,7 тыс. руб. </vt:lpstr>
      <vt:lpstr>Расходы в сфере национальной обороны –  189,2 тыс. руб.,  в том числе: мобилизационная и войсковая оборона – 189,2 тыс. руб. Расходы в сфере национальной безопасности и правоохранительной деятельности  – 4 583,6 тыс. руб.,  в том числе: – органы юстиции 26,5 тыс. руб., - защита населения и территории от последствий чрезвычайных ситуаций природного и техногенного характера, гражданская оборона – 1 199,2 тыс. руб.,  - другие вопросы в области национальной безопасности и правоохранительной деятельности  – 3 357,9 тыс. руб. </vt:lpstr>
      <vt:lpstr> Расходы в сфере национальной экономики Дорожное хозяйство (дорожные фонды)  – 3 721,5 тыс. руб.  Расходы в сфере ЖКХ  Жилищное хозяйство –  2 902,1 тыс. руб. Коммунальное хозяйство – 1 812,3 тыс. руб. Благоустройство – 950 тыс. руб. </vt:lpstr>
      <vt:lpstr>Расходы в сфере  культуры и кинематографии   - 4 920,5 тыс. руб.   в том числе: Культура –  4 427,0 тыс. руб. Кинематография –  493,5 тыс.руб.</vt:lpstr>
      <vt:lpstr> Расходы в сфере социальной политики  – 60,0 тыс. руб.,  в том числе пенсионное обеспечение   - 60,0 тыс. руб.</vt:lpstr>
      <vt:lpstr> Расходы  в сфере физической культуры и спорта  – 1 311,2 тыс. руб.   </vt:lpstr>
      <vt:lpstr>Планируемые доходы бюджета  сельского поселения Аган  в плановом периоде 2018-2019 годов</vt:lpstr>
      <vt:lpstr>Планируемые расходы бюджета  сельского поселения Аган  в плановом периоде 2018-2019 годов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 поселения Аган на 2017 год и плановый период 2018 и 2019 годов</dc:title>
  <dc:creator>admin</dc:creator>
  <cp:lastModifiedBy>Бухгалтер</cp:lastModifiedBy>
  <cp:revision>20</cp:revision>
  <dcterms:created xsi:type="dcterms:W3CDTF">2016-12-23T06:42:20Z</dcterms:created>
  <dcterms:modified xsi:type="dcterms:W3CDTF">2017-01-23T04:41:58Z</dcterms:modified>
</cp:coreProperties>
</file>